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9" r:id="rId6"/>
    <p:sldId id="257" r:id="rId7"/>
    <p:sldId id="260" r:id="rId8"/>
    <p:sldId id="264" r:id="rId9"/>
    <p:sldId id="261" r:id="rId10"/>
    <p:sldId id="265" r:id="rId11"/>
    <p:sldId id="267" r:id="rId12"/>
    <p:sldId id="268" r:id="rId13"/>
    <p:sldId id="269" r:id="rId14"/>
    <p:sldId id="266" r:id="rId15"/>
    <p:sldId id="270" r:id="rId16"/>
    <p:sldId id="271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30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C7DB1A-E2BA-4E5E-9C7D-B2327B0C0443}" type="datetime1">
              <a:rPr lang="ru-RU" smtClean="0"/>
              <a:t>23.06.2022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672927-2B79-42CE-B62E-EFCA977E6FDB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32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850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248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94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3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0964527-8570-46EC-ADD3-91E0BCCACD12}" type="datetime1">
              <a:rPr lang="ru-RU" noProof="1" dirty="0" smtClean="0"/>
              <a:t>23.06.2022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D2D71-1EB5-4A29-B593-39A2293F9C4E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B90DC6-85B9-43FE-9E3B-9F8B4862069D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F05DC-9093-433F-8E08-4CF70EFE7C2E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6241B2-A880-4B08-B539-55A836672325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B2CEA2-5418-4CFD-90B5-BF28A8FD324C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5D8EA-7BF2-44D2-BBE0-853F4689E26E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6FB1F-F385-4B1F-8E19-80BB08A21AC7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C44FE-7D55-4C9F-838A-55ABD48E8CDE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96D7E7-90F0-4B50-996F-A150B2DB00A7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A46D4C-131F-48EB-8614-1758F0286911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86CAF-8499-4423-B94A-2BA5D523989E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FFF238-A31B-41D4-8503-DA56C692EA11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8B9537-0CC2-47D3-B275-E046308168CE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E9397B-6554-47EF-89D2-18AECE510DD5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EF072-8495-446E-AB04-86CB3C0C75E7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06B36-2C07-4369-A37E-290E6D17366B}" type="datetime1">
              <a:rPr lang="ru-RU" noProof="0" smtClean="0"/>
              <a:t>23.06.2022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Груп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D60B048-34C1-4D4F-A10C-7E8FF6B67B6D}" type="datetime1">
              <a:rPr lang="ru-RU" noProof="1" dirty="0" smtClean="0"/>
              <a:t>23.06.2022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Рисунок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Лампочка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Полилиния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Полилиния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Полилиния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Полилиния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Полилиния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Полилиния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Полилиния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Полилиния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Полилиния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Прямоугольник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Полилиния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Полилиния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Полилиния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Полилиния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Полилиния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Полилиния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Полилиния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Полилиния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Полилиния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Прямоугольник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3"/>
            <a:ext cx="6858000" cy="2215319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«Автоматизация учета канцелярских товаров на складе оптовой базы»</a:t>
            </a:r>
            <a:endParaRPr lang="ru-RU" sz="80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0301613-6DC3-4123-8CED-6A878084790E}"/>
              </a:ext>
            </a:extLst>
          </p:cNvPr>
          <p:cNvSpPr/>
          <p:nvPr/>
        </p:nvSpPr>
        <p:spPr>
          <a:xfrm>
            <a:off x="8983662" y="5809027"/>
            <a:ext cx="3048000" cy="923330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Теплых С.А.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19ИС-1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Набиева Л.Р.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537EB882-2BC6-40A6-BAA0-26593E383454}"/>
              </a:ext>
            </a:extLst>
          </p:cNvPr>
          <p:cNvSpPr/>
          <p:nvPr/>
        </p:nvSpPr>
        <p:spPr>
          <a:xfrm>
            <a:off x="1838722" y="160021"/>
            <a:ext cx="8514556" cy="100841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Республики Башкортостан</a:t>
            </a:r>
            <a:endPara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</a:t>
            </a:r>
            <a:endPara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колледж статистики, информатики и вычислительной техники</a:t>
            </a:r>
            <a:endPara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730D88AC-012C-4906-A5C8-245BEEECB9EA}"/>
              </a:ext>
            </a:extLst>
          </p:cNvPr>
          <p:cNvSpPr/>
          <p:nvPr/>
        </p:nvSpPr>
        <p:spPr>
          <a:xfrm>
            <a:off x="4924697" y="6307588"/>
            <a:ext cx="2342606" cy="400187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Уфа 2022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93" name="Рисунок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Прямоугольник с двумя скругленными противолежащими углами 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2CE27C27-09BE-4CF1-9891-6F336CF58BFE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5D7FD21C-0C49-468C-9BFE-F030953A6EB9}"/>
              </a:ext>
            </a:extLst>
          </p:cNvPr>
          <p:cNvSpPr/>
          <p:nvPr/>
        </p:nvSpPr>
        <p:spPr>
          <a:xfrm>
            <a:off x="223454" y="2824957"/>
            <a:ext cx="3704344" cy="120808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отношений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3A792F-9357-4369-9C60-45ED8982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84" y="911449"/>
            <a:ext cx="6136579" cy="46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8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706814C-CC9C-4559-A894-5A11E68E0013}"/>
              </a:ext>
            </a:extLst>
          </p:cNvPr>
          <p:cNvSpPr/>
          <p:nvPr/>
        </p:nvSpPr>
        <p:spPr>
          <a:xfrm>
            <a:off x="1372984" y="987448"/>
            <a:ext cx="9660775" cy="858769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реализации: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CC29CB7-8199-4EB2-AA7A-03353273644F}"/>
              </a:ext>
            </a:extLst>
          </p:cNvPr>
          <p:cNvGrpSpPr/>
          <p:nvPr/>
        </p:nvGrpSpPr>
        <p:grpSpPr>
          <a:xfrm>
            <a:off x="467117" y="3434104"/>
            <a:ext cx="5062651" cy="1577680"/>
            <a:chOff x="649997" y="2383095"/>
            <a:chExt cx="5062651" cy="1577680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7275DFF5-798E-464A-B509-BEF7B663D609}"/>
                </a:ext>
              </a:extLst>
            </p:cNvPr>
            <p:cNvSpPr/>
            <p:nvPr/>
          </p:nvSpPr>
          <p:spPr>
            <a:xfrm>
              <a:off x="649997" y="2383095"/>
              <a:ext cx="5062651" cy="1577679"/>
            </a:xfrm>
            <a:prstGeom prst="roundRect">
              <a:avLst>
                <a:gd name="adj" fmla="val 18553"/>
              </a:avLst>
            </a:prstGeom>
            <a:solidFill>
              <a:schemeClr val="tx1">
                <a:lumMod val="65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8D8A526-D3BE-4F57-B249-AFFC9B358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513" y="2383095"/>
              <a:ext cx="4659086" cy="157768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29E6CF3-DBCA-42B2-AB23-4D36E5D4FD9E}"/>
              </a:ext>
            </a:extLst>
          </p:cNvPr>
          <p:cNvGrpSpPr/>
          <p:nvPr/>
        </p:nvGrpSpPr>
        <p:grpSpPr>
          <a:xfrm>
            <a:off x="9434383" y="3364435"/>
            <a:ext cx="1648892" cy="1577679"/>
            <a:chOff x="6007255" y="2150189"/>
            <a:chExt cx="1648892" cy="1577679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ED06769E-626C-41FD-80E6-1D2FDC2ED668}"/>
                </a:ext>
              </a:extLst>
            </p:cNvPr>
            <p:cNvSpPr/>
            <p:nvPr/>
          </p:nvSpPr>
          <p:spPr>
            <a:xfrm>
              <a:off x="6007255" y="2150189"/>
              <a:ext cx="1648892" cy="1577679"/>
            </a:xfrm>
            <a:prstGeom prst="roundRect">
              <a:avLst>
                <a:gd name="adj" fmla="val 18553"/>
              </a:avLst>
            </a:prstGeom>
            <a:solidFill>
              <a:schemeClr val="accent4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09CA090D-DBDB-47AC-BBD0-35362143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237" y="2278591"/>
              <a:ext cx="1320876" cy="1320876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03F533B-721B-4E49-8B93-767B6B4BE9C7}"/>
              </a:ext>
            </a:extLst>
          </p:cNvPr>
          <p:cNvGrpSpPr/>
          <p:nvPr/>
        </p:nvGrpSpPr>
        <p:grpSpPr>
          <a:xfrm>
            <a:off x="5712750" y="2458369"/>
            <a:ext cx="3538651" cy="3529148"/>
            <a:chOff x="7852496" y="2196199"/>
            <a:chExt cx="3538651" cy="3529148"/>
          </a:xfrm>
        </p:grpSpPr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50ECCB5A-A177-4852-BECC-632A51CBB422}"/>
                </a:ext>
              </a:extLst>
            </p:cNvPr>
            <p:cNvSpPr/>
            <p:nvPr/>
          </p:nvSpPr>
          <p:spPr>
            <a:xfrm>
              <a:off x="7852496" y="2196199"/>
              <a:ext cx="3538651" cy="3529148"/>
            </a:xfrm>
            <a:prstGeom prst="roundRect">
              <a:avLst>
                <a:gd name="adj" fmla="val 18553"/>
              </a:avLst>
            </a:prstGeom>
            <a:solidFill>
              <a:schemeClr val="bg2">
                <a:lumMod val="75000"/>
                <a:lumOff val="25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AE5FF9A6-0F2F-4930-AD02-DFCEBBB30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6774" y="2647193"/>
              <a:ext cx="3250093" cy="2627159"/>
            </a:xfrm>
            <a:prstGeom prst="rect">
              <a:avLst/>
            </a:prstGeom>
          </p:spPr>
        </p:pic>
      </p:grp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335EB57-C656-4896-98F4-11FE22934F64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12833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93" name="Рисунок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Прямоугольник с двумя скругленными противолежащими углами 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2CE27C27-09BE-4CF1-9891-6F336CF58BFE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5D7FD21C-0C49-468C-9BFE-F030953A6EB9}"/>
              </a:ext>
            </a:extLst>
          </p:cNvPr>
          <p:cNvSpPr/>
          <p:nvPr/>
        </p:nvSpPr>
        <p:spPr>
          <a:xfrm>
            <a:off x="223454" y="2824957"/>
            <a:ext cx="3704344" cy="120808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Модульная схема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B629A11-9424-4FEB-AA03-AD8EC089C79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10" y="1017588"/>
            <a:ext cx="4590200" cy="453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79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60CBE4-FD67-4D7C-AC0B-184058690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3" r="17249"/>
          <a:stretch/>
        </p:blipFill>
        <p:spPr>
          <a:xfrm>
            <a:off x="7771099" y="2740180"/>
            <a:ext cx="4256966" cy="3493721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4EB832E-F797-4CA7-B5E4-66786E612DD2}"/>
              </a:ext>
            </a:extLst>
          </p:cNvPr>
          <p:cNvSpPr/>
          <p:nvPr/>
        </p:nvSpPr>
        <p:spPr>
          <a:xfrm>
            <a:off x="3272059" y="4046770"/>
            <a:ext cx="3704344" cy="880540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07773FD-4AEC-44D1-8AD6-6B6CA5472A76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7620CD-ABEB-4408-8467-B01396286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075"/>
          <a:stretch/>
        </p:blipFill>
        <p:spPr>
          <a:xfrm>
            <a:off x="3580750" y="269609"/>
            <a:ext cx="8447315" cy="210135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C6B0E9C-37FF-4E3D-996E-36C5AF5CE1D4}"/>
              </a:ext>
            </a:extLst>
          </p:cNvPr>
          <p:cNvSpPr/>
          <p:nvPr/>
        </p:nvSpPr>
        <p:spPr>
          <a:xfrm>
            <a:off x="145687" y="649724"/>
            <a:ext cx="3222171" cy="1341120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товарной группе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4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73D77A-B5AD-4818-BB36-0A08F97D6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73"/>
          <a:stretch/>
        </p:blipFill>
        <p:spPr>
          <a:xfrm>
            <a:off x="141336" y="730067"/>
            <a:ext cx="8610778" cy="1806303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9CF585B-EE23-4E24-9100-AA098B01EBCD}"/>
              </a:ext>
            </a:extLst>
          </p:cNvPr>
          <p:cNvSpPr/>
          <p:nvPr/>
        </p:nvSpPr>
        <p:spPr>
          <a:xfrm>
            <a:off x="8947211" y="730067"/>
            <a:ext cx="2992240" cy="1206138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поставщиках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86127D-33F1-4B76-A111-E812C3ED3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82"/>
          <a:stretch/>
        </p:blipFill>
        <p:spPr>
          <a:xfrm>
            <a:off x="3431177" y="3097157"/>
            <a:ext cx="8508274" cy="2646174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29BB7-968D-440F-B3F9-436EC58373E8}"/>
              </a:ext>
            </a:extLst>
          </p:cNvPr>
          <p:cNvSpPr/>
          <p:nvPr/>
        </p:nvSpPr>
        <p:spPr>
          <a:xfrm>
            <a:off x="252549" y="3094252"/>
            <a:ext cx="2992240" cy="1206138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сотрудниках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EF01207-DACB-4ECC-959C-5C275C727644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4627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C16DA-155A-43C9-9CF5-61B7C0F70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88"/>
          <a:stretch/>
        </p:blipFill>
        <p:spPr>
          <a:xfrm>
            <a:off x="2734492" y="3836852"/>
            <a:ext cx="9205607" cy="2738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596A1E-3613-4881-AB0B-C93101B40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3" b="10583"/>
          <a:stretch/>
        </p:blipFill>
        <p:spPr>
          <a:xfrm>
            <a:off x="443184" y="283027"/>
            <a:ext cx="5263475" cy="3000103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9EA04C1-0768-4875-AFE9-4C4E85C1E294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6D428BC-A4CA-49F5-8DCB-E96D676F3FA3}"/>
              </a:ext>
            </a:extLst>
          </p:cNvPr>
          <p:cNvSpPr/>
          <p:nvPr/>
        </p:nvSpPr>
        <p:spPr>
          <a:xfrm>
            <a:off x="6714308" y="960651"/>
            <a:ext cx="4336869" cy="1460331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 по проданным товарам за период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67247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C6244E8-9B87-45E7-9F76-8B67C562E110}"/>
              </a:ext>
            </a:extLst>
          </p:cNvPr>
          <p:cNvSpPr/>
          <p:nvPr/>
        </p:nvSpPr>
        <p:spPr>
          <a:xfrm>
            <a:off x="5529943" y="629726"/>
            <a:ext cx="5512525" cy="1529999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расходной накладной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647505-CF79-405E-B8D8-D374DAE7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2939868"/>
            <a:ext cx="6879771" cy="37265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2C59C0-3742-4835-9F52-E8039F4C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2" y="165463"/>
            <a:ext cx="4648200" cy="3571875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33D73EA-21C7-4F7C-BD9E-AD2317917F1F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894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5B1C8F9-87EB-48E0-B412-1961E23CA05F}"/>
              </a:ext>
            </a:extLst>
          </p:cNvPr>
          <p:cNvSpPr/>
          <p:nvPr/>
        </p:nvSpPr>
        <p:spPr>
          <a:xfrm>
            <a:off x="3339737" y="168172"/>
            <a:ext cx="5512525" cy="920399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3E9E129-825D-4413-A14B-F5348777CA5B}"/>
              </a:ext>
            </a:extLst>
          </p:cNvPr>
          <p:cNvSpPr/>
          <p:nvPr/>
        </p:nvSpPr>
        <p:spPr>
          <a:xfrm>
            <a:off x="209005" y="1480458"/>
            <a:ext cx="4066903" cy="1071154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анализ предметной области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231F636-1A45-416F-A69C-FEB9CC50FD54}"/>
              </a:ext>
            </a:extLst>
          </p:cNvPr>
          <p:cNvSpPr/>
          <p:nvPr/>
        </p:nvSpPr>
        <p:spPr>
          <a:xfrm>
            <a:off x="2673531" y="2725785"/>
            <a:ext cx="4075613" cy="1369425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алгоритм решения поставленной задачи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6C631E2-0166-4AAA-9365-D6243D18CBAC}"/>
              </a:ext>
            </a:extLst>
          </p:cNvPr>
          <p:cNvSpPr/>
          <p:nvPr/>
        </p:nvSpPr>
        <p:spPr>
          <a:xfrm>
            <a:off x="5429794" y="4269383"/>
            <a:ext cx="4066903" cy="1280160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ПО для формирования расходных накладных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25E3AE7-9765-4A8F-8B7A-9190CB47F143}"/>
              </a:ext>
            </a:extLst>
          </p:cNvPr>
          <p:cNvSpPr/>
          <p:nvPr/>
        </p:nvSpPr>
        <p:spPr>
          <a:xfrm>
            <a:off x="7463245" y="5723716"/>
            <a:ext cx="4066903" cy="78541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тестирование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799E25A-34C9-4BF9-9CCC-E9340F55A730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8474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A3A312F-73A1-49AB-A1B5-A949F87ED34D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75A4600-9C7C-4290-96FB-6538245D900E}"/>
              </a:ext>
            </a:extLst>
          </p:cNvPr>
          <p:cNvSpPr/>
          <p:nvPr/>
        </p:nvSpPr>
        <p:spPr>
          <a:xfrm>
            <a:off x="2706189" y="2366143"/>
            <a:ext cx="6779622" cy="2125714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8540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B9F70D5-A07D-4189-8806-F74A88CFF12F}"/>
              </a:ext>
            </a:extLst>
          </p:cNvPr>
          <p:cNvSpPr/>
          <p:nvPr/>
        </p:nvSpPr>
        <p:spPr>
          <a:xfrm>
            <a:off x="4701000" y="874455"/>
            <a:ext cx="2789998" cy="68801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202EF3D-9D0D-42DC-956B-422B02ACF46E}"/>
              </a:ext>
            </a:extLst>
          </p:cNvPr>
          <p:cNvSpPr/>
          <p:nvPr/>
        </p:nvSpPr>
        <p:spPr>
          <a:xfrm>
            <a:off x="1874065" y="2587667"/>
            <a:ext cx="8443869" cy="168266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Упростить работы сотрудников склада по формированию документов и учета товаров.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AB32870-9014-41DF-BAD6-9AF287893399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Группа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Прямоугольник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282" name="Рисунок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Объект 6" descr="монтажная плата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Группа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3A6DEF6D-E72F-41EA-9558-4618BEE773A3}"/>
              </a:ext>
            </a:extLst>
          </p:cNvPr>
          <p:cNvSpPr/>
          <p:nvPr/>
        </p:nvSpPr>
        <p:spPr>
          <a:xfrm>
            <a:off x="1776413" y="2380111"/>
            <a:ext cx="3825646" cy="139208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9DE9A8EE-E811-4705-862D-A2E687E2AB6A}"/>
              </a:ext>
            </a:extLst>
          </p:cNvPr>
          <p:cNvSpPr/>
          <p:nvPr/>
        </p:nvSpPr>
        <p:spPr>
          <a:xfrm>
            <a:off x="7661778" y="83268"/>
            <a:ext cx="2458293" cy="111394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функциональное проектирование</a:t>
            </a:r>
          </a:p>
        </p:txBody>
      </p:sp>
      <p:sp>
        <p:nvSpPr>
          <p:cNvPr id="70" name="Прямоугольник: скругленные углы 69">
            <a:extLst>
              <a:ext uri="{FF2B5EF4-FFF2-40B4-BE49-F238E27FC236}">
                <a16:creationId xmlns:a16="http://schemas.microsoft.com/office/drawing/2014/main" id="{98674A01-0D1C-4873-AA34-76C70157B70A}"/>
              </a:ext>
            </a:extLst>
          </p:cNvPr>
          <p:cNvSpPr/>
          <p:nvPr/>
        </p:nvSpPr>
        <p:spPr>
          <a:xfrm>
            <a:off x="9662690" y="1292465"/>
            <a:ext cx="2458293" cy="774460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структуру базы данных</a:t>
            </a:r>
          </a:p>
        </p:txBody>
      </p: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36B3CE65-071D-49A2-AB78-80E13EA45CB8}"/>
              </a:ext>
            </a:extLst>
          </p:cNvPr>
          <p:cNvSpPr/>
          <p:nvPr/>
        </p:nvSpPr>
        <p:spPr>
          <a:xfrm>
            <a:off x="7657719" y="2148878"/>
            <a:ext cx="2458293" cy="774460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контрольный пример</a:t>
            </a:r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884FA20F-8A3D-46E4-899B-4C255E699FFD}"/>
              </a:ext>
            </a:extLst>
          </p:cNvPr>
          <p:cNvSpPr/>
          <p:nvPr/>
        </p:nvSpPr>
        <p:spPr>
          <a:xfrm>
            <a:off x="9692878" y="3032716"/>
            <a:ext cx="2458293" cy="792565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приложение для решения задачи</a:t>
            </a:r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701F328F-773C-4E64-8D01-04D1ED5D2F9F}"/>
              </a:ext>
            </a:extLst>
          </p:cNvPr>
          <p:cNvSpPr/>
          <p:nvPr/>
        </p:nvSpPr>
        <p:spPr>
          <a:xfrm>
            <a:off x="7643432" y="3999392"/>
            <a:ext cx="2458293" cy="111394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отчет по проданным товарам за период времени</a:t>
            </a:r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0DD792B1-7320-4CB5-BDED-41C8005270A9}"/>
              </a:ext>
            </a:extLst>
          </p:cNvPr>
          <p:cNvSpPr/>
          <p:nvPr/>
        </p:nvSpPr>
        <p:spPr>
          <a:xfrm>
            <a:off x="9595594" y="5196127"/>
            <a:ext cx="2458293" cy="111394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документ для внесения данных расходной накладной</a:t>
            </a: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15F9BB98-A0E2-4DF9-B960-49884DBD6E03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422182A-B186-445E-BED9-03BBED7B0CFD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E855221-6988-40E0-BBEB-932EC8BD5B16}"/>
              </a:ext>
            </a:extLst>
          </p:cNvPr>
          <p:cNvSpPr/>
          <p:nvPr/>
        </p:nvSpPr>
        <p:spPr>
          <a:xfrm>
            <a:off x="1265612" y="116591"/>
            <a:ext cx="9660774" cy="93714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Контекстная диаграмма функциональной модели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D41630-BBCE-4C94-8C41-9662C4F57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5" b="9125"/>
          <a:stretch/>
        </p:blipFill>
        <p:spPr>
          <a:xfrm>
            <a:off x="1466604" y="1409362"/>
            <a:ext cx="9258791" cy="50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422182A-B186-445E-BED9-03BBED7B0CFD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E855221-6988-40E0-BBEB-932EC8BD5B16}"/>
              </a:ext>
            </a:extLst>
          </p:cNvPr>
          <p:cNvSpPr/>
          <p:nvPr/>
        </p:nvSpPr>
        <p:spPr>
          <a:xfrm>
            <a:off x="1265612" y="116591"/>
            <a:ext cx="9660774" cy="93714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функциональной модели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E0721-48BA-4CEE-A191-697E7642A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7" b="9125"/>
          <a:stretch/>
        </p:blipFill>
        <p:spPr>
          <a:xfrm>
            <a:off x="1251402" y="1442411"/>
            <a:ext cx="9689196" cy="46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6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93" name="Рисунок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Прямоугольник с двумя скругленными противолежащими углами 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2CE27C27-09BE-4CF1-9891-6F336CF58BFE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5D7FD21C-0C49-468C-9BFE-F030953A6EB9}"/>
              </a:ext>
            </a:extLst>
          </p:cNvPr>
          <p:cNvSpPr/>
          <p:nvPr/>
        </p:nvSpPr>
        <p:spPr>
          <a:xfrm>
            <a:off x="223454" y="2824957"/>
            <a:ext cx="3704344" cy="120808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прецедентов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3C6CEA-FB18-466C-856B-60C6D2A0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560" y="1382713"/>
            <a:ext cx="6885106" cy="36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8F71C4-AED7-49A3-BFE4-C5BB7ADBF2CA}"/>
              </a:ext>
            </a:extLst>
          </p:cNvPr>
          <p:cNvSpPr/>
          <p:nvPr/>
        </p:nvSpPr>
        <p:spPr>
          <a:xfrm>
            <a:off x="1372984" y="987448"/>
            <a:ext cx="9660775" cy="858769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данные: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4A62F0A-AF2F-43F7-A41D-46147199B410}"/>
              </a:ext>
            </a:extLst>
          </p:cNvPr>
          <p:cNvSpPr/>
          <p:nvPr/>
        </p:nvSpPr>
        <p:spPr>
          <a:xfrm>
            <a:off x="275705" y="2824957"/>
            <a:ext cx="3704344" cy="120808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Прайс-лист товаров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3E57A19-7A25-454F-B745-A96FE9BF1C18}"/>
              </a:ext>
            </a:extLst>
          </p:cNvPr>
          <p:cNvSpPr/>
          <p:nvPr/>
        </p:nvSpPr>
        <p:spPr>
          <a:xfrm>
            <a:off x="4181499" y="2824957"/>
            <a:ext cx="3704344" cy="120808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поставщиков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E93D0C7-BC78-41DF-B20E-93142FF8DF2E}"/>
              </a:ext>
            </a:extLst>
          </p:cNvPr>
          <p:cNvSpPr/>
          <p:nvPr/>
        </p:nvSpPr>
        <p:spPr>
          <a:xfrm>
            <a:off x="8087293" y="2824957"/>
            <a:ext cx="3704344" cy="120808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сотрудников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A84158B-A5A9-42E2-8558-5CA214583353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1597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93" name="Рисунок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Прямоугольник с двумя скругленными противолежащими углами 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2CE27C27-09BE-4CF1-9891-6F336CF58BFE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5D7FD21C-0C49-468C-9BFE-F030953A6EB9}"/>
              </a:ext>
            </a:extLst>
          </p:cNvPr>
          <p:cNvSpPr/>
          <p:nvPr/>
        </p:nvSpPr>
        <p:spPr>
          <a:xfrm>
            <a:off x="223454" y="2824957"/>
            <a:ext cx="3704344" cy="1208086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Выходной документ: «Расходная накладная»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9A9A8E-0CE3-4404-B05C-CAAF9FD2B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497" y="890606"/>
            <a:ext cx="6151922" cy="46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40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93" name="Рисунок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Прямоугольник с двумя скругленными противолежащими углами 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2CE27C27-09BE-4CF1-9891-6F336CF58BFE}"/>
              </a:ext>
            </a:extLst>
          </p:cNvPr>
          <p:cNvSpPr/>
          <p:nvPr/>
        </p:nvSpPr>
        <p:spPr>
          <a:xfrm>
            <a:off x="103846" y="6232124"/>
            <a:ext cx="606368" cy="525263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5D7FD21C-0C49-468C-9BFE-F030953A6EB9}"/>
              </a:ext>
            </a:extLst>
          </p:cNvPr>
          <p:cNvSpPr/>
          <p:nvPr/>
        </p:nvSpPr>
        <p:spPr>
          <a:xfrm>
            <a:off x="211134" y="2189158"/>
            <a:ext cx="3704344" cy="1964531"/>
          </a:xfrm>
          <a:prstGeom prst="roundRect">
            <a:avLst>
              <a:gd name="adj" fmla="val 18553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Выходной документ: «Отчет по проданным товарам за период времени»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4061A-719B-462E-93EC-6A1BEC7E6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961" y="1093788"/>
            <a:ext cx="65436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8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епь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71_TF22898775_Win32" id="{8DB5E7A7-9756-410E-8537-43FEF646E2C4}" vid="{A04377D1-FCBB-489A-B512-0A695ABD7E2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Современное оформление</Template>
  <TotalTime>111</TotalTime>
  <Words>207</Words>
  <Application>Microsoft Office PowerPoint</Application>
  <PresentationFormat>Широкоэкранный</PresentationFormat>
  <Paragraphs>68</Paragraphs>
  <Slides>18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Цепь</vt:lpstr>
      <vt:lpstr>«Автоматизация учета канцелярских товаров на складе оптовой базы»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«Автоматизация учета канцелярских товаров на складе оптовой базы»</dc:title>
  <dc:creator>Сергей Теплых</dc:creator>
  <cp:lastModifiedBy>Сергей Теплых</cp:lastModifiedBy>
  <cp:revision>10</cp:revision>
  <dcterms:created xsi:type="dcterms:W3CDTF">2022-06-22T22:04:53Z</dcterms:created>
  <dcterms:modified xsi:type="dcterms:W3CDTF">2022-06-23T04:38:03Z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